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embeddings/oleObject3.bin" ContentType="application/vnd.openxmlformats-officedocument.oleObject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legacyDiagramTex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435A5-2851-41A5-8B3C-39BE0D4CD98E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3C95B-9DFF-4080-AE93-8DA85CCAE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40578F-14BC-40A7-A373-7B0C7BAB172D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6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endParaRPr lang="ru-RU" sz="4000" dirty="0" smtClean="0"/>
          </a:p>
        </p:txBody>
      </p:sp>
      <p:sp>
        <p:nvSpPr>
          <p:cNvPr id="615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8229600" cy="1397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b="1" i="1" dirty="0" smtClean="0"/>
              <a:t>Лекция № 4</a:t>
            </a:r>
            <a:endParaRPr lang="ru-RU" sz="2800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ПРОЦЕССЫ УПРАВЛЕНИЯ ПРОЕКТАМИ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40578F-14BC-40A7-A373-7B0C7BAB172D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000" smtClean="0"/>
              <a:t>Процессы управления проектами</a:t>
            </a:r>
          </a:p>
        </p:txBody>
      </p:sp>
      <p:sp>
        <p:nvSpPr>
          <p:cNvPr id="615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8229600" cy="1397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i="1" smtClean="0"/>
              <a:t>Процесс</a:t>
            </a:r>
            <a:r>
              <a:rPr lang="ru-RU" sz="2800" smtClean="0"/>
              <a:t> – совокупность действий (процедур), связанных с реализацией функций управления и приносящих результат. </a:t>
            </a:r>
          </a:p>
        </p:txBody>
      </p:sp>
      <p:graphicFrame>
        <p:nvGraphicFramePr>
          <p:cNvPr id="6146" name="Organization Chart 2"/>
          <p:cNvGraphicFramePr>
            <a:graphicFrameLocks/>
          </p:cNvGraphicFramePr>
          <p:nvPr>
            <p:ph sz="half" idx="2"/>
          </p:nvPr>
        </p:nvGraphicFramePr>
        <p:xfrm>
          <a:off x="431800" y="2636838"/>
          <a:ext cx="8208963" cy="3887787"/>
        </p:xfrm>
        <a:graphic>
          <a:graphicData uri="http://schemas.openxmlformats.org/drawingml/2006/compatibility">
            <com:legacyDrawing xmlns:com="http://schemas.openxmlformats.org/drawingml/2006/compatibility" spid="_x0000_s3072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6108A96B-FB38-4912-A8D9-E41D9BF418F9}" type="slidenum">
              <a:rPr lang="ru-RU"/>
              <a:pPr algn="ctr">
                <a:defRPr/>
              </a:pPr>
              <a:t>3</a:t>
            </a:fld>
            <a:endParaRPr lang="ru-RU"/>
          </a:p>
        </p:txBody>
      </p:sp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Жизненный цикл проекта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1133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 smtClean="0"/>
              <a:t>Жизненный цикл проекта</a:t>
            </a:r>
            <a:r>
              <a:rPr lang="ru-RU" smtClean="0"/>
              <a:t> – это промежуток времени между появлением обоснованной концепции проекта и моментом административного завершения проекта. 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Инициация</a:t>
            </a:r>
            <a:r>
              <a:rPr lang="ru-RU" smtClean="0"/>
              <a:t> (формулирование проекта)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Планирование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Осуществление</a:t>
            </a:r>
            <a:r>
              <a:rPr lang="ru-RU" smtClean="0"/>
              <a:t> (реализация, выполнение)</a:t>
            </a:r>
          </a:p>
          <a:p>
            <a:r>
              <a:rPr lang="ru-RU" b="1" smtClean="0">
                <a:solidFill>
                  <a:schemeClr val="accent2"/>
                </a:solidFill>
              </a:rPr>
              <a:t>Завершение </a:t>
            </a:r>
            <a:r>
              <a:rPr lang="ru-RU" smtClean="0"/>
              <a:t>(закрытие)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56CCDBBC-1C5C-423D-833D-59F40961B73C}" type="slidenum">
              <a:rPr lang="ru-RU"/>
              <a:pPr algn="ctr">
                <a:defRPr/>
              </a:pPr>
              <a:t>4</a:t>
            </a:fld>
            <a:endParaRPr lang="ru-RU"/>
          </a:p>
        </p:txBody>
      </p:sp>
      <p:sp>
        <p:nvSpPr>
          <p:cNvPr id="220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4000"/>
              <a:t>Группы процессов жизненного цикла проекта </a:t>
            </a:r>
          </a:p>
        </p:txBody>
      </p:sp>
      <p:graphicFrame>
        <p:nvGraphicFramePr>
          <p:cNvPr id="220194" name="Group 3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24732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Стадии жизненного цикла проекта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Группы процессов управления проектом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Инициация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инициации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Планирование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планирования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Осуществление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анализа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управления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Завершение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Процессы завершения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B8C9B1D-CB55-48EF-B6BC-F766AA38BE52}" type="slidenum">
              <a:rPr lang="ru-RU"/>
              <a:pPr algn="ctr">
                <a:defRPr/>
              </a:pPr>
              <a:t>5</a:t>
            </a:fld>
            <a:endParaRPr lang="ru-RU"/>
          </a:p>
        </p:txBody>
      </p:sp>
      <p:sp>
        <p:nvSpPr>
          <p:cNvPr id="2222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260350"/>
            <a:ext cx="8507413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/>
              <a:t>Активность процессов жизненного цикла проекта</a:t>
            </a:r>
          </a:p>
        </p:txBody>
      </p:sp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7338"/>
            <a:ext cx="914400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896EB6D8-5B53-4074-925C-7C05257BCDB3}" type="slidenum">
              <a:rPr lang="ru-RU"/>
              <a:pPr algn="ctr">
                <a:defRPr/>
              </a:pPr>
              <a:t>6</a:t>
            </a:fld>
            <a:endParaRPr lang="ru-RU"/>
          </a:p>
        </p:txBody>
      </p:sp>
      <p:sp>
        <p:nvSpPr>
          <p:cNvPr id="282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200"/>
              <a:t>Типовые уровни затрат и обеспечения проекта персоналом на</a:t>
            </a:r>
            <a:br>
              <a:rPr lang="ru-RU" sz="3200"/>
            </a:br>
            <a:r>
              <a:rPr lang="ru-RU" sz="3200"/>
              <a:t>протяжении жизненного цикла проекта</a:t>
            </a:r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557338"/>
            <a:ext cx="84963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6ED4EBA7-B0F1-411E-859A-70D67649FC0E}" type="slidenum">
              <a:rPr lang="ru-RU"/>
              <a:pPr algn="ctr">
                <a:defRPr/>
              </a:pPr>
              <a:t>7</a:t>
            </a:fld>
            <a:endParaRPr lang="ru-RU"/>
          </a:p>
        </p:txBody>
      </p:sp>
      <p:sp>
        <p:nvSpPr>
          <p:cNvPr id="4505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505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2138"/>
            <a:ext cx="9144000" cy="626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3BAAA2B-A70D-43F6-AC69-63D7141C7AFE}" type="slidenum">
              <a:rPr lang="ru-RU"/>
              <a:pPr algn="ctr">
                <a:defRPr/>
              </a:pPr>
              <a:t>8</a:t>
            </a:fld>
            <a:endParaRPr lang="ru-RU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0" y="-461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7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706438"/>
          </a:xfrm>
        </p:spPr>
        <p:txBody>
          <a:bodyPr/>
          <a:lstStyle/>
          <a:p>
            <a:r>
              <a:rPr lang="ru-RU" sz="4000" smtClean="0"/>
              <a:t>Жизненный цикл проекта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ph idx="1"/>
          </p:nvPr>
        </p:nvGraphicFramePr>
        <p:xfrm>
          <a:off x="460375" y="692150"/>
          <a:ext cx="8078788" cy="5989638"/>
        </p:xfrm>
        <a:graphic>
          <a:graphicData uri="http://schemas.openxmlformats.org/presentationml/2006/ole">
            <p:oleObj spid="_x0000_s2050" name="Visio" r:id="rId3" imgW="10036168" imgH="7439829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CC0E7BAE-5971-4ECB-A514-6A2104F50E16}" type="slidenum">
              <a:rPr lang="ru-RU"/>
              <a:pPr algn="ctr">
                <a:defRPr/>
              </a:pPr>
              <a:t>9</a:t>
            </a:fld>
            <a:endParaRPr lang="ru-RU"/>
          </a:p>
        </p:txBody>
      </p:sp>
      <p:sp>
        <p:nvSpPr>
          <p:cNvPr id="922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Прединвестиционная стадия</a:t>
            </a:r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0" y="1924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52413" y="1484313"/>
          <a:ext cx="8637587" cy="4608512"/>
        </p:xfrm>
        <a:graphic>
          <a:graphicData uri="http://schemas.openxmlformats.org/presentationml/2006/ole">
            <p:oleObj spid="_x0000_s3074" name="Visio" r:id="rId3" imgW="6471800" imgH="3072745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4E8EBBE7-7FA8-4A2A-B2D9-31842FC8C0CA}" type="slidenum">
              <a:rPr lang="ru-RU"/>
              <a:pPr algn="ctr">
                <a:defRPr/>
              </a:pPr>
              <a:t>10</a:t>
            </a:fld>
            <a:endParaRPr lang="ru-RU"/>
          </a:p>
        </p:txBody>
      </p:sp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Содержание бизнес-идеи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37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mtClean="0"/>
              <a:t>альтернативные технические и технологические решения;</a:t>
            </a:r>
          </a:p>
          <a:p>
            <a:pPr>
              <a:lnSpc>
                <a:spcPct val="90000"/>
              </a:lnSpc>
            </a:pPr>
            <a:r>
              <a:rPr lang="ru-RU" smtClean="0"/>
              <a:t>ожидаемый спрос на продукцию;</a:t>
            </a:r>
          </a:p>
          <a:p>
            <a:pPr>
              <a:lnSpc>
                <a:spcPct val="90000"/>
              </a:lnSpc>
            </a:pPr>
            <a:r>
              <a:rPr lang="ru-RU" smtClean="0"/>
              <a:t>сроки реализации и сложность проекта;</a:t>
            </a:r>
          </a:p>
          <a:p>
            <a:pPr>
              <a:lnSpc>
                <a:spcPct val="90000"/>
              </a:lnSpc>
            </a:pPr>
            <a:r>
              <a:rPr lang="ru-RU" smtClean="0"/>
              <a:t>правовое обеспечение проекта;</a:t>
            </a:r>
          </a:p>
          <a:p>
            <a:pPr>
              <a:lnSpc>
                <a:spcPct val="90000"/>
              </a:lnSpc>
            </a:pPr>
            <a:r>
              <a:rPr lang="ru-RU" smtClean="0"/>
              <a:t>конкурентоспособность продукции проекта;</a:t>
            </a:r>
          </a:p>
          <a:p>
            <a:pPr>
              <a:lnSpc>
                <a:spcPct val="90000"/>
              </a:lnSpc>
            </a:pPr>
            <a:r>
              <a:rPr lang="ru-RU" smtClean="0"/>
              <a:t>инвестиционный климат;</a:t>
            </a:r>
          </a:p>
          <a:p>
            <a:pPr>
              <a:lnSpc>
                <a:spcPct val="90000"/>
              </a:lnSpc>
            </a:pPr>
            <a:r>
              <a:rPr lang="ru-RU" smtClean="0"/>
              <a:t>оценка экономической эффективности.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74F49B4D-75B7-49A9-92CA-8C0325935BA7}" type="slidenum">
              <a:rPr lang="ru-RU"/>
              <a:pPr algn="ctr">
                <a:defRPr/>
              </a:pPr>
              <a:t>11</a:t>
            </a:fld>
            <a:endParaRPr lang="ru-RU"/>
          </a:p>
        </p:txBody>
      </p:sp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115888"/>
            <a:ext cx="8229600" cy="796925"/>
          </a:xfrm>
        </p:spPr>
        <p:txBody>
          <a:bodyPr/>
          <a:lstStyle/>
          <a:p>
            <a:r>
              <a:rPr lang="ru-RU" smtClean="0"/>
              <a:t>Стадия инициации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r>
              <a:rPr lang="ru-RU" b="1" i="1" smtClean="0"/>
              <a:t>Инициация проекта</a:t>
            </a:r>
            <a:r>
              <a:rPr lang="ru-RU" smtClean="0"/>
              <a:t> – это убеждение руководства организации (или инвесторов) в необходимости выполнения проекта.</a:t>
            </a:r>
          </a:p>
          <a:p>
            <a:r>
              <a:rPr lang="ru-RU" b="1" i="1" smtClean="0"/>
              <a:t>Цели продукта</a:t>
            </a:r>
            <a:r>
              <a:rPr lang="ru-RU" b="1" smtClean="0"/>
              <a:t> </a:t>
            </a:r>
            <a:r>
              <a:rPr lang="ru-RU" smtClean="0"/>
              <a:t>– это свойства, которыми должна обладать продукция проекта, являющаяся основным материальным результатом. </a:t>
            </a:r>
            <a:endParaRPr lang="ru-RU" b="1" smtClean="0"/>
          </a:p>
          <a:p>
            <a:r>
              <a:rPr lang="ru-RU" b="1" i="1" smtClean="0"/>
              <a:t>Цели проекта</a:t>
            </a:r>
            <a:r>
              <a:rPr lang="ru-RU" smtClean="0"/>
              <a:t> – это явные и неявные цели его основных участников.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B3ADB890-EDE3-4B34-9AC7-D80948578E25}" type="slidenum">
              <a:rPr lang="ru-RU"/>
              <a:pPr algn="ctr">
                <a:defRPr/>
              </a:pPr>
              <a:t>12</a:t>
            </a:fld>
            <a:endParaRPr lang="ru-RU"/>
          </a:p>
        </p:txBody>
      </p:sp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Процессы инициации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r>
              <a:rPr lang="ru-RU" sz="2800" smtClean="0"/>
              <a:t>Разработка концепции проекта</a:t>
            </a:r>
          </a:p>
          <a:p>
            <a:pPr lvl="1"/>
            <a:r>
              <a:rPr lang="ru-RU" sz="2400" smtClean="0"/>
              <a:t>анализ проблемы и потребности в проекте</a:t>
            </a:r>
          </a:p>
          <a:p>
            <a:pPr lvl="1"/>
            <a:r>
              <a:rPr lang="ru-RU" sz="2400" smtClean="0"/>
              <a:t>сбор исходных данных</a:t>
            </a:r>
          </a:p>
          <a:p>
            <a:pPr lvl="1"/>
            <a:r>
              <a:rPr lang="ru-RU" sz="2400" smtClean="0"/>
              <a:t>определение целей и задач проекта</a:t>
            </a:r>
          </a:p>
          <a:p>
            <a:pPr lvl="1"/>
            <a:r>
              <a:rPr lang="ru-RU" sz="2400" smtClean="0"/>
              <a:t>рассмотрение альтернатив</a:t>
            </a:r>
          </a:p>
          <a:p>
            <a:r>
              <a:rPr lang="ru-RU" sz="2800" smtClean="0"/>
              <a:t>Утверждение концепции проекта</a:t>
            </a:r>
          </a:p>
          <a:p>
            <a:r>
              <a:rPr lang="ru-RU" sz="2800" smtClean="0"/>
              <a:t>Открытие проекта</a:t>
            </a:r>
          </a:p>
          <a:p>
            <a:pPr lvl="1"/>
            <a:r>
              <a:rPr lang="ru-RU" sz="2400" smtClean="0"/>
              <a:t>принятие решения о начале проекта </a:t>
            </a:r>
          </a:p>
          <a:p>
            <a:pPr lvl="1"/>
            <a:r>
              <a:rPr lang="ru-RU" sz="2400" smtClean="0"/>
              <a:t>определение и назначение управляющего проектом</a:t>
            </a:r>
          </a:p>
          <a:p>
            <a:pPr lvl="1"/>
            <a:r>
              <a:rPr lang="ru-RU" sz="2400" smtClean="0"/>
              <a:t>принятие решения об обеспечении ресурсами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3B698690-DCC8-4BC0-8C29-F6638DEA38A0}" type="slidenum">
              <a:rPr lang="ru-RU"/>
              <a:pPr algn="ctr">
                <a:defRPr/>
              </a:pPr>
              <a:t>13</a:t>
            </a:fld>
            <a:endParaRPr lang="ru-RU"/>
          </a:p>
        </p:txBody>
      </p:sp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 smtClean="0"/>
              <a:t>Паспорт проекта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435975" cy="539908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 smtClean="0"/>
              <a:t>Паспорт проекта</a:t>
            </a:r>
            <a:r>
              <a:rPr lang="ru-RU" sz="2800" smtClean="0"/>
              <a:t> – результат стадии инициации, основной документ, который содержит следующие сведения: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обоснование инициации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описание конечного продукта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определенные и утвержденные цели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критерии успеха проекта; 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класс проекта (тип, масштаб, сложность);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оценка продолжительности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участники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команда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процедуры сотрудничества между участниками проекта;</a:t>
            </a:r>
          </a:p>
          <a:p>
            <a:pPr marL="457200" indent="-457200">
              <a:lnSpc>
                <a:spcPct val="90000"/>
              </a:lnSpc>
            </a:pPr>
            <a:r>
              <a:rPr lang="ru-RU" sz="2400" smtClean="0"/>
              <a:t>предварительный укрупненный план проекта.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E45A9EF8-23E2-4FE8-B5E5-80121CADC434}" type="slidenum">
              <a:rPr lang="ru-RU"/>
              <a:pPr algn="ctr">
                <a:defRPr/>
              </a:pPr>
              <a:t>14</a:t>
            </a:fld>
            <a:endParaRPr lang="ru-RU"/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mtClean="0"/>
              <a:t>Стадия планирования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r>
              <a:rPr lang="ru-RU" smtClean="0"/>
              <a:t>План – это основной документ, обеспечивающий взаимодействие всех участников проекта и ориентацию их на достижение конечной цели. </a:t>
            </a:r>
          </a:p>
          <a:p>
            <a:r>
              <a:rPr lang="ru-RU" smtClean="0"/>
              <a:t>Виды планов:</a:t>
            </a:r>
          </a:p>
          <a:p>
            <a:pPr lvl="1"/>
            <a:r>
              <a:rPr lang="ru-RU" smtClean="0"/>
              <a:t>концептуальный;</a:t>
            </a:r>
          </a:p>
          <a:p>
            <a:pPr lvl="1"/>
            <a:r>
              <a:rPr lang="ru-RU" smtClean="0"/>
              <a:t>стратегический;</a:t>
            </a:r>
          </a:p>
          <a:p>
            <a:pPr lvl="1"/>
            <a:r>
              <a:rPr lang="ru-RU" smtClean="0"/>
              <a:t>текущий;</a:t>
            </a:r>
          </a:p>
          <a:p>
            <a:pPr lvl="1"/>
            <a:r>
              <a:rPr lang="ru-RU" smtClean="0"/>
              <a:t>оперативный.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A7287287-E5B7-46DE-94FE-1A56680AC06D}" type="slidenum">
              <a:rPr lang="ru-RU"/>
              <a:pPr algn="ctr">
                <a:defRPr/>
              </a:pPr>
              <a:t>15</a:t>
            </a:fld>
            <a:endParaRPr lang="ru-RU"/>
          </a:p>
        </p:txBody>
      </p:sp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507412" cy="796925"/>
          </a:xfrm>
        </p:spPr>
        <p:txBody>
          <a:bodyPr/>
          <a:lstStyle/>
          <a:p>
            <a:r>
              <a:rPr lang="ru-RU" sz="4000" smtClean="0"/>
              <a:t>Основные процессы планирования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785225" cy="5689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Планирование целей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Декомпозиция целей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состава работ проекта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взаимосвязей работ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Оценка длительностей или объемов работ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ресурсов проекта и их характеристик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Назначение ресурсов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Оценка стоимостей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Составление расписания выполнения работ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Оценка бюджета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Планирование качества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 smtClean="0"/>
              <a:t>Определение критериев успеха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CAEF0D3-6722-4DF7-A66C-5ADB47D9785F}" type="slidenum">
              <a:rPr lang="ru-RU"/>
              <a:pPr algn="ctr">
                <a:defRPr/>
              </a:pPr>
              <a:t>16</a:t>
            </a:fld>
            <a:endParaRPr lang="ru-RU"/>
          </a:p>
        </p:txBody>
      </p:sp>
      <p:sp>
        <p:nvSpPr>
          <p:cNvPr id="2263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/>
              <a:t>Вспомогательные процессы планирования 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81550"/>
          </a:xfrm>
        </p:spPr>
        <p:txBody>
          <a:bodyPr rtlCol="0">
            <a:normAutofit lnSpcReduction="10000"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Планирование организации</a:t>
            </a:r>
            <a:r>
              <a:rPr lang="ru-RU" sz="2400"/>
              <a:t> – определение, документирование и назначение ролей, ответственности и взаимоотношений отчетности в организации;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Планирование взаимодействия</a:t>
            </a:r>
            <a:r>
              <a:rPr lang="ru-RU" sz="2400"/>
              <a:t> – определение потоков информации и способов взаимодействия, необходимых для участников проекта,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Идентификация и оценка риска</a:t>
            </a:r>
            <a:r>
              <a:rPr lang="ru-RU" sz="2400"/>
              <a:t> – определение и документирование событий риска, которые могут повлиять на проект;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Разработка реагирования</a:t>
            </a:r>
            <a:r>
              <a:rPr lang="ru-RU" sz="2400"/>
              <a:t> – определение необходимых действий для предупреждения рисков и реакции на угрожающие события; </a:t>
            </a:r>
            <a:endParaRPr lang="ru-RU" sz="2400" i="1"/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2400" i="1"/>
              <a:t>Планирование поставок</a:t>
            </a:r>
            <a:r>
              <a:rPr lang="ru-RU" sz="2400"/>
              <a:t>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13FD6D3B-BCB4-46D4-8A52-3FCC58AFC2B9}" type="slidenum">
              <a:rPr lang="ru-RU"/>
              <a:pPr algn="ctr">
                <a:defRPr/>
              </a:pPr>
              <a:t>17</a:t>
            </a:fld>
            <a:endParaRPr lang="ru-RU"/>
          </a:p>
        </p:txBody>
      </p:sp>
      <p:sp>
        <p:nvSpPr>
          <p:cNvPr id="10244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706438"/>
          </a:xfrm>
        </p:spPr>
        <p:txBody>
          <a:bodyPr/>
          <a:lstStyle/>
          <a:p>
            <a:r>
              <a:rPr lang="ru-RU" sz="3600" smtClean="0"/>
              <a:t>Взаимосвязь процессов планирования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ph idx="1"/>
          </p:nvPr>
        </p:nvGraphicFramePr>
        <p:xfrm>
          <a:off x="179388" y="968375"/>
          <a:ext cx="8640762" cy="5451475"/>
        </p:xfrm>
        <a:graphic>
          <a:graphicData uri="http://schemas.openxmlformats.org/presentationml/2006/ole">
            <p:oleObj spid="_x0000_s4098" name="Visio" r:id="rId3" imgW="8044568" imgH="5074762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A971D58E-5F44-4D7F-B29E-3CDC68104B9A}" type="slidenum">
              <a:rPr lang="ru-RU"/>
              <a:pPr algn="ctr">
                <a:defRPr/>
              </a:pPr>
              <a:t>18</a:t>
            </a:fld>
            <a:endParaRPr lang="ru-RU"/>
          </a:p>
        </p:txBody>
      </p:sp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ru-RU" sz="3600" smtClean="0"/>
              <a:t>Процессы исполнения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362950" cy="5761038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2800" b="1" i="1" smtClean="0"/>
              <a:t>Основной процесс</a:t>
            </a:r>
            <a:r>
              <a:rPr lang="ru-RU" sz="2800" smtClean="0"/>
              <a:t> – выполнение утвержденного плана проекта всеми его участниками. </a:t>
            </a:r>
          </a:p>
          <a:p>
            <a:pPr marL="609600" indent="-609600">
              <a:lnSpc>
                <a:spcPct val="90000"/>
              </a:lnSpc>
            </a:pPr>
            <a:r>
              <a:rPr lang="ru-RU" sz="2800" b="1" i="1" smtClean="0"/>
              <a:t>Вспомогательные процессы</a:t>
            </a:r>
            <a:r>
              <a:rPr lang="ru-RU" sz="2800" smtClean="0"/>
              <a:t>:</a:t>
            </a:r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учет исполнения</a:t>
            </a:r>
            <a:r>
              <a:rPr lang="ru-RU" sz="2400" smtClean="0"/>
              <a:t> – подготовка и распределение информации, необходимой для участников проекта, с требуемой периодичностью;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подтверждение качества</a:t>
            </a:r>
            <a:r>
              <a:rPr lang="ru-RU" sz="2400" smtClean="0"/>
              <a:t> – регулярная оценка исполнения проекта с целью подтверждения соответствия принятым стандартам качества;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выбор поставщиков</a:t>
            </a:r>
            <a:r>
              <a:rPr lang="ru-RU" sz="2400" smtClean="0"/>
              <a:t> – оценка предложений, выбор поставщиков и подрядчиков и заключение контрактов;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контроль контрактов</a:t>
            </a:r>
            <a:r>
              <a:rPr lang="ru-RU" sz="2400" smtClean="0"/>
              <a:t> – контроль исполнения контрактов поставщиками и подрядчиками; </a:t>
            </a:r>
            <a:endParaRPr lang="ru-RU" sz="2400" i="1" smtClean="0"/>
          </a:p>
          <a:p>
            <a:pPr marL="990600" lvl="1" indent="-533400">
              <a:lnSpc>
                <a:spcPct val="90000"/>
              </a:lnSpc>
            </a:pPr>
            <a:r>
              <a:rPr lang="ru-RU" sz="2400" i="1" smtClean="0"/>
              <a:t>развитие команды проекта</a:t>
            </a:r>
            <a:r>
              <a:rPr lang="ru-RU" sz="2400" smtClean="0"/>
              <a:t> – повышение квалификации участников команды проекта.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CEBC92B5-F9E1-491F-9F6C-FFE4CC3B197B}" type="slidenum">
              <a:rPr lang="ru-RU"/>
              <a:pPr algn="ctr">
                <a:defRPr/>
              </a:pPr>
              <a:t>19</a:t>
            </a:fld>
            <a:endParaRPr lang="ru-RU"/>
          </a:p>
        </p:txBody>
      </p:sp>
      <p:sp>
        <p:nvSpPr>
          <p:cNvPr id="230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/>
              <a:t>Процессы анализа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569325" cy="5832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i="1" smtClean="0"/>
              <a:t>Основные</a:t>
            </a:r>
            <a:r>
              <a:rPr lang="ru-RU" sz="2800" i="1" smtClean="0"/>
              <a:t> </a:t>
            </a:r>
            <a:r>
              <a:rPr lang="ru-RU" sz="2800" b="1" i="1" smtClean="0"/>
              <a:t>процессы анализа</a:t>
            </a:r>
            <a:r>
              <a:rPr lang="ru-RU" sz="2800" smtClean="0"/>
              <a:t> : </a:t>
            </a:r>
            <a:endParaRPr lang="ru-RU" sz="28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сроков</a:t>
            </a:r>
            <a:r>
              <a:rPr lang="ru-RU" sz="2400" smtClean="0"/>
              <a:t>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стоимости</a:t>
            </a:r>
            <a:r>
              <a:rPr lang="ru-RU" sz="2400" smtClean="0"/>
              <a:t>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качества</a:t>
            </a:r>
            <a:r>
              <a:rPr lang="ru-RU" sz="2400" smtClean="0"/>
              <a:t>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подтверждение целей</a:t>
            </a:r>
            <a:r>
              <a:rPr lang="ru-RU" sz="2400" smtClean="0"/>
              <a:t>. </a:t>
            </a:r>
            <a:endParaRPr lang="ru-RU" sz="2400" b="1" i="1" smtClean="0"/>
          </a:p>
          <a:p>
            <a:pPr>
              <a:lnSpc>
                <a:spcPct val="90000"/>
              </a:lnSpc>
            </a:pPr>
            <a:r>
              <a:rPr lang="ru-RU" sz="2800" b="1" i="1" smtClean="0"/>
              <a:t>Вспомогательные процессы анализа</a:t>
            </a:r>
            <a:r>
              <a:rPr lang="ru-RU" sz="2800" i="1" smtClean="0"/>
              <a:t> </a:t>
            </a:r>
            <a:r>
              <a:rPr lang="ru-RU" sz="2800" smtClean="0"/>
              <a:t>: </a:t>
            </a:r>
            <a:endParaRPr lang="ru-RU" sz="28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оценка исполнения</a:t>
            </a:r>
            <a:r>
              <a:rPr lang="ru-RU" sz="2400" smtClean="0"/>
              <a:t> – анализ результатов работы и распределение проектной информации с целью снабжения участников проекта данными о том, как используются ресурсы для достижения целей проекта; </a:t>
            </a:r>
            <a:endParaRPr lang="ru-RU" sz="2400" i="1" smtClean="0"/>
          </a:p>
          <a:p>
            <a:pPr lvl="1">
              <a:lnSpc>
                <a:spcPct val="90000"/>
              </a:lnSpc>
            </a:pPr>
            <a:r>
              <a:rPr lang="ru-RU" sz="2400" i="1" smtClean="0"/>
              <a:t>анализ ресурсов</a:t>
            </a:r>
            <a:r>
              <a:rPr lang="ru-RU" sz="2400" smtClean="0"/>
              <a:t> – определение соответствия фактической и прогнозной загрузки и производительности ресурсов запланированным, а также анализ соответствия фактического расхода материалов плановым значениям.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1257C93F-4F83-4DD0-A9AB-7DFFD50556A3}" type="slidenum">
              <a:rPr lang="ru-RU"/>
              <a:pPr algn="ctr">
                <a:defRPr/>
              </a:pPr>
              <a:t>20</a:t>
            </a:fld>
            <a:endParaRPr lang="ru-RU"/>
          </a:p>
        </p:txBody>
      </p:sp>
      <p:sp>
        <p:nvSpPr>
          <p:cNvPr id="231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/>
              <a:t>Процессы управления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642350" cy="5949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i="1" smtClean="0"/>
              <a:t>Основные процессы управления</a:t>
            </a:r>
            <a:r>
              <a:rPr lang="ru-RU" sz="2800" smtClean="0"/>
              <a:t>: </a:t>
            </a:r>
            <a:endParaRPr lang="ru-RU" sz="28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общее управление изменениями</a:t>
            </a:r>
            <a:r>
              <a:rPr lang="ru-RU" sz="2400" smtClean="0"/>
              <a:t> – определение, согласование, утверждение и принятие к исполнению корректирующих воздействий и координация изменений по всему проекту.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ресурсами</a:t>
            </a:r>
            <a:r>
              <a:rPr lang="ru-RU" sz="2400" smtClean="0"/>
              <a:t> – внесение изменений в состав и назначения ресурсов на работы проекта;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целями</a:t>
            </a:r>
            <a:r>
              <a:rPr lang="ru-RU" sz="2400" smtClean="0"/>
              <a:t> – корректировка целей проекта по результатам процессов анализа;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качеством</a:t>
            </a:r>
            <a:r>
              <a:rPr lang="ru-RU" sz="2400" smtClean="0"/>
              <a:t> – разработка мероприятий по устранению причин неудовлетворительного исполнения. </a:t>
            </a:r>
            <a:endParaRPr lang="ru-RU" sz="2400" b="1" i="1" smtClean="0"/>
          </a:p>
          <a:p>
            <a:pPr>
              <a:lnSpc>
                <a:spcPct val="80000"/>
              </a:lnSpc>
            </a:pPr>
            <a:r>
              <a:rPr lang="ru-RU" sz="2800" b="1" i="1" smtClean="0"/>
              <a:t>Вспомогательные процессы управления</a:t>
            </a:r>
            <a:r>
              <a:rPr lang="ru-RU" sz="2800" i="1" smtClean="0"/>
              <a:t>: </a:t>
            </a:r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рисками</a:t>
            </a:r>
            <a:r>
              <a:rPr lang="ru-RU" sz="2400" smtClean="0"/>
              <a:t> – реагирование на события и изменение рисков в процессе исполнения проекта; </a:t>
            </a:r>
            <a:endParaRPr lang="ru-RU" sz="2400" i="1" smtClean="0"/>
          </a:p>
          <a:p>
            <a:pPr lvl="1">
              <a:lnSpc>
                <a:spcPct val="80000"/>
              </a:lnSpc>
            </a:pPr>
            <a:r>
              <a:rPr lang="ru-RU" sz="2400" i="1" smtClean="0"/>
              <a:t>управление контрактами</a:t>
            </a:r>
            <a:r>
              <a:rPr lang="ru-RU" sz="2400" smtClean="0"/>
              <a:t> – координация работы субподрядчиков, корректировка контрактов, разрешение конфликтов.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91A355FD-F410-4F91-AD5D-21738ECC9161}" type="slidenum">
              <a:rPr lang="ru-RU"/>
              <a:pPr algn="ctr">
                <a:defRPr/>
              </a:pPr>
              <a:t>21</a:t>
            </a:fld>
            <a:endParaRPr lang="ru-RU"/>
          </a:p>
        </p:txBody>
      </p:sp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Процессы завершения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i="1" smtClean="0"/>
              <a:t>Закрытие контрактов</a:t>
            </a:r>
            <a:r>
              <a:rPr lang="ru-RU" smtClean="0"/>
              <a:t> – завершение и закрытие контрактов, включая разрешение всех возникших споров;</a:t>
            </a:r>
            <a:endParaRPr lang="ru-RU" i="1" smtClean="0"/>
          </a:p>
          <a:p>
            <a:pPr marL="609600" indent="-609600"/>
            <a:r>
              <a:rPr lang="ru-RU" i="1" smtClean="0"/>
              <a:t>Административное завершение</a:t>
            </a:r>
            <a:r>
              <a:rPr lang="ru-RU" smtClean="0"/>
              <a:t> – подготовка, сбор и распределение информации, необходимой для формального завершения проекта.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776</Words>
  <Application>Microsoft Office PowerPoint</Application>
  <PresentationFormat>Экран (4:3)</PresentationFormat>
  <Paragraphs>150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Visio</vt:lpstr>
      <vt:lpstr>Слайд 1</vt:lpstr>
      <vt:lpstr>Процессы управления проектами</vt:lpstr>
      <vt:lpstr>Жизненный цикл проекта</vt:lpstr>
      <vt:lpstr>Группы процессов жизненного цикла проекта </vt:lpstr>
      <vt:lpstr>Активность процессов жизненного цикла проекта</vt:lpstr>
      <vt:lpstr>Типовые уровни затрат и обеспечения проекта персоналом на протяжении жизненного цикла проекта</vt:lpstr>
      <vt:lpstr>Слайд 7</vt:lpstr>
      <vt:lpstr>Жизненный цикл проекта</vt:lpstr>
      <vt:lpstr>Прединвестиционная стадия</vt:lpstr>
      <vt:lpstr>Содержание бизнес-идеи</vt:lpstr>
      <vt:lpstr>Стадия инициации</vt:lpstr>
      <vt:lpstr>Процессы инициации</vt:lpstr>
      <vt:lpstr>Паспорт проекта</vt:lpstr>
      <vt:lpstr>Стадия планирования</vt:lpstr>
      <vt:lpstr>Основные процессы планирования</vt:lpstr>
      <vt:lpstr>Вспомогательные процессы планирования </vt:lpstr>
      <vt:lpstr>Взаимосвязь процессов планирования</vt:lpstr>
      <vt:lpstr>Процессы исполнения</vt:lpstr>
      <vt:lpstr>Процессы анализа</vt:lpstr>
      <vt:lpstr>Процессы управления</vt:lpstr>
      <vt:lpstr>Процессы завершения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Процессы управления проектами</dc:title>
  <cp:lastModifiedBy>1</cp:lastModifiedBy>
  <cp:revision>2</cp:revision>
  <dcterms:modified xsi:type="dcterms:W3CDTF">2020-01-19T06:06:32Z</dcterms:modified>
</cp:coreProperties>
</file>